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30.xml.rels" ContentType="application/vnd.openxmlformats-package.relationships+xml"/>
  <Override PartName="/ppt/slides/_rels/slide26.xml.rels" ContentType="application/vnd.openxmlformats-package.relationships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29.xml.rels" ContentType="application/vnd.openxmlformats-package.relationships+xml"/>
  <Override PartName="/ppt/slides/_rels/slide7.xml.rels" ContentType="application/vnd.openxmlformats-package.relationships+xml"/>
  <Override PartName="/ppt/slides/_rels/slide28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27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31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2.xml" ContentType="application/vnd.openxmlformats-officedocument.presentationml.slide+xml"/>
  <Override PartName="/ppt/slides/slide29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28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27.xml" ContentType="application/vnd.openxmlformats-officedocument.presentationml.slide+xml"/>
  <Override PartName="/ppt/slides/slide5.xml" ContentType="application/vnd.openxmlformats-officedocument.presentationml.slide+xml"/>
  <Override PartName="/ppt/slides/slide26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ppt/_rels/presentation.xml.rels" ContentType="application/vnd.openxmlformats-package.relationships+xml"/>
  <Override PartName="/ppt/media/image39.jpeg" ContentType="image/jpeg"/>
  <Override PartName="/ppt/media/image33.png" ContentType="image/png"/>
  <Override PartName="/ppt/media/image32.png" ContentType="image/png"/>
  <Override PartName="/ppt/media/image30.png" ContentType="image/png"/>
  <Override PartName="/ppt/media/image38.jpeg" ContentType="image/jpeg"/>
  <Override PartName="/ppt/media/image29.png" ContentType="image/png"/>
  <Override PartName="/ppt/media/image28.jpeg" ContentType="image/jpeg"/>
  <Override PartName="/ppt/media/image27.jpeg" ContentType="image/jpeg"/>
  <Override PartName="/ppt/media/image26.png" ContentType="image/png"/>
  <Override PartName="/ppt/media/image23.png" ContentType="image/png"/>
  <Override PartName="/ppt/media/image9.jpeg" ContentType="image/jpeg"/>
  <Override PartName="/ppt/media/image7.jpeg" ContentType="image/jpeg"/>
  <Override PartName="/ppt/media/image2.png" ContentType="image/png"/>
  <Override PartName="/ppt/media/image22.png" ContentType="image/png"/>
  <Override PartName="/ppt/media/image6.jpeg" ContentType="image/jpeg"/>
  <Override PartName="/ppt/media/image35.jpeg" ContentType="image/jpeg"/>
  <Override PartName="/ppt/media/image34.png" ContentType="image/png"/>
  <Override PartName="/ppt/media/image10.jpeg" ContentType="image/jpeg"/>
  <Override PartName="/ppt/media/image25.png" ContentType="image/png"/>
  <Override PartName="/ppt/media/image24.jpeg" ContentType="image/jpeg"/>
  <Override PartName="/ppt/media/image8.jpeg" ContentType="image/jpeg"/>
  <Override PartName="/ppt/media/image1.png" ContentType="image/png"/>
  <Override PartName="/ppt/media/image4.jpeg" ContentType="image/jpeg"/>
  <Override PartName="/ppt/media/image3.png" ContentType="image/png"/>
  <Override PartName="/ppt/media/image19.jpeg" ContentType="image/jpeg"/>
  <Override PartName="/ppt/media/image36.jpeg" ContentType="image/jpeg"/>
  <Override PartName="/ppt/media/image11.jpeg" ContentType="image/jpeg"/>
  <Override PartName="/ppt/media/image37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20.png" ContentType="image/png"/>
  <Override PartName="/ppt/media/image31.png" ContentType="image/pn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5.jpeg" ContentType="image/jpeg"/>
  <Override PartName="/ppt/media/image21.jpeg" ContentType="image/jpeg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5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Relationship Id="rId37" Type="http://schemas.openxmlformats.org/officeDocument/2006/relationships/slide" Target="slides/slide31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zh-CN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458000" cy="8460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6095880" y="6108840"/>
            <a:ext cx="6085080" cy="73836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-6480" y="5349960"/>
            <a:ext cx="8276040" cy="15004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6" y="0"/>
                </a:moveTo>
                <a:lnTo>
                  <a:pt x="15972" y="0"/>
                </a:lnTo>
                <a:lnTo>
                  <a:pt x="21600" y="21600"/>
                </a:lnTo>
                <a:lnTo>
                  <a:pt x="0" y="21509"/>
                </a:lnTo>
                <a:cubicBezTo>
                  <a:pt x="5" y="14339"/>
                  <a:pt x="11" y="7169"/>
                  <a:pt x="16" y="0"/>
                </a:cubicBezTo>
                <a:close/>
              </a:path>
            </a:pathLst>
          </a:custGeom>
          <a:solidFill>
            <a:srgbClr val="0171c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0121760" y="0"/>
            <a:ext cx="2059200" cy="81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7743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图片" descr=""/>
          <p:cNvPicPr/>
          <p:nvPr/>
        </p:nvPicPr>
        <p:blipFill>
          <a:blip r:embed="rId2"/>
          <a:stretch/>
        </p:blipFill>
        <p:spPr>
          <a:xfrm>
            <a:off x="11065680" y="34560"/>
            <a:ext cx="743400" cy="745560"/>
          </a:xfrm>
          <a:prstGeom prst="rect">
            <a:avLst/>
          </a:prstGeom>
          <a:ln w="9360">
            <a:noFill/>
          </a:ln>
        </p:spPr>
      </p:pic>
      <p:sp>
        <p:nvSpPr>
          <p:cNvPr id="5" name="CustomShape 5"/>
          <p:cNvSpPr/>
          <p:nvPr/>
        </p:nvSpPr>
        <p:spPr>
          <a:xfrm>
            <a:off x="127080" y="5718600"/>
            <a:ext cx="128880" cy="948600"/>
          </a:xfrm>
          <a:prstGeom prst="rect">
            <a:avLst/>
          </a:prstGeom>
          <a:solidFill>
            <a:schemeClr val="bg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2000"/>
            <a:ext cx="1085040" cy="9036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81320" cy="6120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0" y="6786000"/>
            <a:ext cx="12181320" cy="6120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" name="图片" descr=""/>
          <p:cNvPicPr/>
          <p:nvPr/>
        </p:nvPicPr>
        <p:blipFill>
          <a:blip r:embed="rId2"/>
          <a:stretch/>
        </p:blipFill>
        <p:spPr>
          <a:xfrm>
            <a:off x="136800" y="238680"/>
            <a:ext cx="517680" cy="519120"/>
          </a:xfrm>
          <a:prstGeom prst="rect">
            <a:avLst/>
          </a:prstGeom>
          <a:ln w="9360"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0" y="72000"/>
            <a:ext cx="1094400" cy="912960"/>
          </a:xfrm>
          <a:custGeom>
            <a:avLst/>
            <a:gdLst/>
            <a:ahLst/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5" name="CustomShape 2"/>
          <p:cNvSpPr/>
          <p:nvPr/>
        </p:nvSpPr>
        <p:spPr>
          <a:xfrm>
            <a:off x="0" y="0"/>
            <a:ext cx="12190680" cy="7056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6" name="CustomShape 3"/>
          <p:cNvSpPr/>
          <p:nvPr/>
        </p:nvSpPr>
        <p:spPr>
          <a:xfrm>
            <a:off x="0" y="6786000"/>
            <a:ext cx="12190680" cy="7056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7" name="图片 10" descr=""/>
          <p:cNvPicPr/>
          <p:nvPr/>
        </p:nvPicPr>
        <p:blipFill>
          <a:blip r:embed="rId2"/>
          <a:stretch/>
        </p:blipFill>
        <p:spPr>
          <a:xfrm>
            <a:off x="136800" y="238680"/>
            <a:ext cx="527040" cy="528480"/>
          </a:xfrm>
          <a:prstGeom prst="rect">
            <a:avLst/>
          </a:prstGeom>
          <a:ln>
            <a:noFill/>
          </a:ln>
        </p:spPr>
      </p:pic>
      <p:sp>
        <p:nvSpPr>
          <p:cNvPr id="12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8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zh-CN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zh-CN" sz="18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zh-CN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zh-CN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zh-CN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image" Target="../media/image10.jpeg"/><Relationship Id="rId3" Type="http://schemas.openxmlformats.org/officeDocument/2006/relationships/image" Target="../media/image11.jpeg"/><Relationship Id="rId4" Type="http://schemas.openxmlformats.org/officeDocument/2006/relationships/image" Target="../media/image12.jpeg"/><Relationship Id="rId5" Type="http://schemas.openxmlformats.org/officeDocument/2006/relationships/image" Target="../media/image13.jpeg"/><Relationship Id="rId6" Type="http://schemas.openxmlformats.org/officeDocument/2006/relationships/image" Target="../media/image14.jpeg"/><Relationship Id="rId7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image" Target="../media/image16.jpeg"/><Relationship Id="rId3" Type="http://schemas.openxmlformats.org/officeDocument/2006/relationships/image" Target="../media/image17.jpeg"/><Relationship Id="rId4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8.jpeg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4.jpeg"/><Relationship Id="rId2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jpeg"/><Relationship Id="rId4" Type="http://schemas.openxmlformats.org/officeDocument/2006/relationships/image" Target="../media/image28.jpe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35.jpeg"/><Relationship Id="rId2" Type="http://schemas.openxmlformats.org/officeDocument/2006/relationships/slideLayout" Target="../slideLayouts/slideLayout25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37.jpeg"/><Relationship Id="rId2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图片 1" descr=""/>
          <p:cNvPicPr/>
          <p:nvPr/>
        </p:nvPicPr>
        <p:blipFill>
          <a:blip r:embed="rId1"/>
          <a:stretch/>
        </p:blipFill>
        <p:spPr>
          <a:xfrm>
            <a:off x="0" y="0"/>
            <a:ext cx="12204360" cy="6857640"/>
          </a:xfrm>
          <a:prstGeom prst="rect">
            <a:avLst/>
          </a:prstGeom>
          <a:ln>
            <a:noFill/>
          </a:ln>
        </p:spPr>
      </p:pic>
      <p:sp>
        <p:nvSpPr>
          <p:cNvPr id="205" name="CustomShape 1"/>
          <p:cNvSpPr/>
          <p:nvPr/>
        </p:nvSpPr>
        <p:spPr>
          <a:xfrm>
            <a:off x="12240" y="1256400"/>
            <a:ext cx="12200760" cy="2974680"/>
          </a:xfrm>
          <a:prstGeom prst="rect">
            <a:avLst/>
          </a:prstGeom>
          <a:solidFill>
            <a:srgbClr val="004f8a">
              <a:alpha val="2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grpSp>
        <p:nvGrpSpPr>
          <p:cNvPr id="206" name="Group 2"/>
          <p:cNvGrpSpPr/>
          <p:nvPr/>
        </p:nvGrpSpPr>
        <p:grpSpPr>
          <a:xfrm>
            <a:off x="3600" y="4987080"/>
            <a:ext cx="12200760" cy="1860480"/>
            <a:chOff x="3600" y="4987080"/>
            <a:chExt cx="12200760" cy="1860480"/>
          </a:xfrm>
        </p:grpSpPr>
        <p:sp>
          <p:nvSpPr>
            <p:cNvPr id="207" name="CustomShape 3"/>
            <p:cNvSpPr/>
            <p:nvPr/>
          </p:nvSpPr>
          <p:spPr>
            <a:xfrm>
              <a:off x="3600" y="5393520"/>
              <a:ext cx="12200760" cy="1454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8" name="CustomShape 4"/>
            <p:cNvSpPr/>
            <p:nvPr/>
          </p:nvSpPr>
          <p:spPr>
            <a:xfrm>
              <a:off x="1897920" y="4987080"/>
              <a:ext cx="8412120" cy="40608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9" name="CustomShape 5"/>
          <p:cNvSpPr/>
          <p:nvPr/>
        </p:nvSpPr>
        <p:spPr>
          <a:xfrm>
            <a:off x="5699880" y="5744520"/>
            <a:ext cx="792000" cy="792000"/>
          </a:xfrm>
          <a:prstGeom prst="ellipse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0" name="CustomShape 6"/>
          <p:cNvSpPr/>
          <p:nvPr/>
        </p:nvSpPr>
        <p:spPr>
          <a:xfrm rot="13471800">
            <a:off x="5952600" y="5980320"/>
            <a:ext cx="302760" cy="302760"/>
          </a:xfrm>
          <a:prstGeom prst="halfFrame">
            <a:avLst>
              <a:gd name="adj1" fmla="val 13333"/>
              <a:gd name="adj2" fmla="val 13333"/>
            </a:avLst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1" name="CustomShape 7"/>
          <p:cNvSpPr/>
          <p:nvPr/>
        </p:nvSpPr>
        <p:spPr>
          <a:xfrm>
            <a:off x="547200" y="2217600"/>
            <a:ext cx="11113200" cy="100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6000" spc="-1" strike="noStrike">
                <a:solidFill>
                  <a:srgbClr val="ffffff"/>
                </a:solidFill>
                <a:latin typeface="微软雅黑"/>
                <a:ea typeface="微软雅黑"/>
              </a:rPr>
              <a:t>A STORY OF MY NOTEBOOK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212" name="CustomShape 8"/>
          <p:cNvSpPr/>
          <p:nvPr/>
        </p:nvSpPr>
        <p:spPr>
          <a:xfrm>
            <a:off x="8169840" y="3294000"/>
            <a:ext cx="3852000" cy="82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2400" spc="-1" strike="noStrike">
                <a:solidFill>
                  <a:srgbClr val="ffffff"/>
                </a:solidFill>
                <a:latin typeface="微软雅黑"/>
                <a:ea typeface="微软雅黑"/>
              </a:rPr>
              <a:t>Fu Yuqian</a:t>
            </a:r>
            <a:endParaRPr b="0" lang="en-US" sz="24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en-US" sz="2400" spc="-1" strike="noStrike">
                <a:solidFill>
                  <a:srgbClr val="ffffff"/>
                </a:solidFill>
                <a:latin typeface="微软雅黑"/>
                <a:ea typeface="微软雅黑"/>
              </a:rPr>
              <a:t>October 12, 2018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13" name="CustomShape 9"/>
          <p:cNvSpPr/>
          <p:nvPr/>
        </p:nvSpPr>
        <p:spPr>
          <a:xfrm>
            <a:off x="-10440" y="1453680"/>
            <a:ext cx="12197160" cy="2567520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Line 10"/>
          <p:cNvSpPr/>
          <p:nvPr/>
        </p:nvSpPr>
        <p:spPr>
          <a:xfrm flipV="1">
            <a:off x="12240" y="1692360"/>
            <a:ext cx="12179520" cy="5040"/>
          </a:xfrm>
          <a:prstGeom prst="line">
            <a:avLst/>
          </a:prstGeom>
          <a:ln w="19080">
            <a:solidFill>
              <a:srgbClr val="5597d3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5" name="Line 11"/>
          <p:cNvSpPr/>
          <p:nvPr/>
        </p:nvSpPr>
        <p:spPr>
          <a:xfrm flipV="1">
            <a:off x="12240" y="3763440"/>
            <a:ext cx="12179520" cy="43200"/>
          </a:xfrm>
          <a:prstGeom prst="line">
            <a:avLst/>
          </a:prstGeom>
          <a:ln w="19080">
            <a:solidFill>
              <a:srgbClr val="5597d3"/>
            </a:solidFill>
            <a:custDash>
              <a:ds d="400000" sp="3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6" name="CustomShape 12"/>
          <p:cNvSpPr/>
          <p:nvPr/>
        </p:nvSpPr>
        <p:spPr>
          <a:xfrm>
            <a:off x="228600" y="1256400"/>
            <a:ext cx="12179160" cy="277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anchor="ctr"/>
          <a:p>
            <a:pPr algn="ctr">
              <a:lnSpc>
                <a:spcPct val="15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My Recent Research on</a:t>
            </a:r>
            <a:endParaRPr b="0" lang="en-US" sz="4400" spc="-1" strike="noStrike">
              <a:latin typeface="Arial"/>
            </a:endParaRPr>
          </a:p>
          <a:p>
            <a:pPr algn="ctr">
              <a:lnSpc>
                <a:spcPct val="15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Multi-object Tracking</a:t>
            </a:r>
            <a:r>
              <a:rPr b="1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（</a:t>
            </a:r>
            <a:r>
              <a:rPr b="1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MOT</a:t>
            </a:r>
            <a:r>
              <a:rPr b="1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）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7" name="CustomShape 13"/>
          <p:cNvSpPr/>
          <p:nvPr/>
        </p:nvSpPr>
        <p:spPr>
          <a:xfrm>
            <a:off x="8991000" y="5634720"/>
            <a:ext cx="2860920" cy="1004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50000"/>
              </a:lnSpc>
            </a:pPr>
            <a:r>
              <a:rPr b="1" lang="en-US" sz="2000" spc="-1" strike="noStrike">
                <a:solidFill>
                  <a:srgbClr val="595959"/>
                </a:solidFill>
                <a:latin typeface="微软雅黑"/>
                <a:ea typeface="微软雅黑"/>
              </a:rPr>
              <a:t>赵梓豪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50000"/>
              </a:lnSpc>
            </a:pPr>
            <a:r>
              <a:rPr b="1" lang="en-US" sz="2000" spc="-1" strike="noStrike">
                <a:solidFill>
                  <a:srgbClr val="595959"/>
                </a:solidFill>
                <a:latin typeface="微软雅黑"/>
                <a:ea typeface="微软雅黑"/>
              </a:rPr>
              <a:t>May 22, 2019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MOT17-04-DPM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65" name="图片 356" descr=""/>
          <p:cNvPicPr/>
          <p:nvPr/>
        </p:nvPicPr>
        <p:blipFill>
          <a:blip r:embed="rId1"/>
          <a:stretch/>
        </p:blipFill>
        <p:spPr>
          <a:xfrm>
            <a:off x="1280160" y="894240"/>
            <a:ext cx="9874440" cy="5553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0" dur="indefinite" restart="never" nodeType="tmRoot">
          <p:childTnLst>
            <p:seq>
              <p:cTn id="4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MOT17-04-FRCNN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67" name="图片 358" descr=""/>
          <p:cNvPicPr/>
          <p:nvPr/>
        </p:nvPicPr>
        <p:blipFill>
          <a:blip r:embed="rId1"/>
          <a:stretch/>
        </p:blipFill>
        <p:spPr>
          <a:xfrm>
            <a:off x="1272600" y="891720"/>
            <a:ext cx="9857160" cy="5544000"/>
          </a:xfrm>
          <a:prstGeom prst="rect">
            <a:avLst/>
          </a:prstGeom>
          <a:ln>
            <a:noFill/>
          </a:ln>
        </p:spPr>
      </p:pic>
      <p:sp>
        <p:nvSpPr>
          <p:cNvPr id="268" name="CustomShape 2"/>
          <p:cNvSpPr/>
          <p:nvPr/>
        </p:nvSpPr>
        <p:spPr>
          <a:xfrm>
            <a:off x="8479080" y="0"/>
            <a:ext cx="1837800" cy="91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4472c4"/>
                </a:solidFill>
                <a:latin typeface="Arial"/>
                <a:ea typeface="DejaVu Sans"/>
              </a:rPr>
              <a:t>MOT19</a:t>
            </a:r>
            <a:r>
              <a:rPr b="0" lang="en-US" sz="5400" spc="-1" strike="noStrike">
                <a:solidFill>
                  <a:srgbClr val="4472c4"/>
                </a:solidFill>
                <a:latin typeface="Arial"/>
                <a:ea typeface="DejaVu Sans"/>
              </a:rPr>
              <a:t>√</a:t>
            </a:r>
            <a:endParaRPr b="0" lang="en-US" sz="5400" spc="-1" strike="noStrike">
              <a:latin typeface="Arial"/>
            </a:endParaRPr>
          </a:p>
        </p:txBody>
      </p:sp>
    </p:spTree>
  </p:cSld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" dur="5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MOT17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70" name="图片 360" descr=""/>
          <p:cNvPicPr/>
          <p:nvPr/>
        </p:nvPicPr>
        <p:blipFill>
          <a:blip r:embed="rId1"/>
          <a:stretch/>
        </p:blipFill>
        <p:spPr>
          <a:xfrm>
            <a:off x="457200" y="1141200"/>
            <a:ext cx="3382200" cy="1901880"/>
          </a:xfrm>
          <a:prstGeom prst="rect">
            <a:avLst/>
          </a:prstGeom>
          <a:ln>
            <a:noFill/>
          </a:ln>
        </p:spPr>
      </p:pic>
      <p:pic>
        <p:nvPicPr>
          <p:cNvPr id="271" name="图片 361" descr=""/>
          <p:cNvPicPr/>
          <p:nvPr/>
        </p:nvPicPr>
        <p:blipFill>
          <a:blip r:embed="rId2"/>
          <a:stretch/>
        </p:blipFill>
        <p:spPr>
          <a:xfrm>
            <a:off x="4209120" y="1275120"/>
            <a:ext cx="3067200" cy="1724760"/>
          </a:xfrm>
          <a:prstGeom prst="rect">
            <a:avLst/>
          </a:prstGeom>
          <a:ln>
            <a:noFill/>
          </a:ln>
        </p:spPr>
      </p:pic>
      <p:pic>
        <p:nvPicPr>
          <p:cNvPr id="272" name="图片 362" descr=""/>
          <p:cNvPicPr/>
          <p:nvPr/>
        </p:nvPicPr>
        <p:blipFill>
          <a:blip r:embed="rId3"/>
          <a:stretch/>
        </p:blipFill>
        <p:spPr>
          <a:xfrm>
            <a:off x="91440" y="3429000"/>
            <a:ext cx="3839400" cy="2879280"/>
          </a:xfrm>
          <a:prstGeom prst="rect">
            <a:avLst/>
          </a:prstGeom>
          <a:ln>
            <a:noFill/>
          </a:ln>
        </p:spPr>
      </p:pic>
      <p:pic>
        <p:nvPicPr>
          <p:cNvPr id="273" name="图片 363" descr=""/>
          <p:cNvPicPr/>
          <p:nvPr/>
        </p:nvPicPr>
        <p:blipFill>
          <a:blip r:embed="rId4"/>
          <a:stretch/>
        </p:blipFill>
        <p:spPr>
          <a:xfrm>
            <a:off x="4203360" y="3749040"/>
            <a:ext cx="3981960" cy="2239200"/>
          </a:xfrm>
          <a:prstGeom prst="rect">
            <a:avLst/>
          </a:prstGeom>
          <a:ln>
            <a:noFill/>
          </a:ln>
        </p:spPr>
      </p:pic>
      <p:pic>
        <p:nvPicPr>
          <p:cNvPr id="274" name="图片 364" descr=""/>
          <p:cNvPicPr/>
          <p:nvPr/>
        </p:nvPicPr>
        <p:blipFill>
          <a:blip r:embed="rId5"/>
          <a:stretch/>
        </p:blipFill>
        <p:spPr>
          <a:xfrm>
            <a:off x="8467920" y="3960360"/>
            <a:ext cx="3362040" cy="1890720"/>
          </a:xfrm>
          <a:prstGeom prst="rect">
            <a:avLst/>
          </a:prstGeom>
          <a:ln>
            <a:noFill/>
          </a:ln>
        </p:spPr>
      </p:pic>
      <p:pic>
        <p:nvPicPr>
          <p:cNvPr id="275" name="图片 365" descr=""/>
          <p:cNvPicPr/>
          <p:nvPr/>
        </p:nvPicPr>
        <p:blipFill>
          <a:blip r:embed="rId6"/>
          <a:stretch/>
        </p:blipFill>
        <p:spPr>
          <a:xfrm>
            <a:off x="7589520" y="925560"/>
            <a:ext cx="4205160" cy="2365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0" dur="indefinite" restart="never" nodeType="tmRoot">
          <p:childTnLst>
            <p:seq>
              <p:cTn id="5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MOT19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277" name="图片 367" descr=""/>
          <p:cNvPicPr/>
          <p:nvPr/>
        </p:nvPicPr>
        <p:blipFill>
          <a:blip r:embed="rId1"/>
          <a:stretch/>
        </p:blipFill>
        <p:spPr>
          <a:xfrm>
            <a:off x="1188720" y="1062000"/>
            <a:ext cx="4479480" cy="2519280"/>
          </a:xfrm>
          <a:prstGeom prst="rect">
            <a:avLst/>
          </a:prstGeom>
          <a:ln>
            <a:noFill/>
          </a:ln>
        </p:spPr>
      </p:pic>
      <p:pic>
        <p:nvPicPr>
          <p:cNvPr id="278" name="图片 368" descr=""/>
          <p:cNvPicPr/>
          <p:nvPr/>
        </p:nvPicPr>
        <p:blipFill>
          <a:blip r:embed="rId2"/>
          <a:stretch/>
        </p:blipFill>
        <p:spPr>
          <a:xfrm>
            <a:off x="6126480" y="1062000"/>
            <a:ext cx="5485320" cy="2513160"/>
          </a:xfrm>
          <a:prstGeom prst="rect">
            <a:avLst/>
          </a:prstGeom>
          <a:ln>
            <a:noFill/>
          </a:ln>
        </p:spPr>
      </p:pic>
      <p:pic>
        <p:nvPicPr>
          <p:cNvPr id="279" name="图片 369" descr=""/>
          <p:cNvPicPr/>
          <p:nvPr/>
        </p:nvPicPr>
        <p:blipFill>
          <a:blip r:embed="rId3"/>
          <a:stretch/>
        </p:blipFill>
        <p:spPr>
          <a:xfrm>
            <a:off x="2834640" y="3787560"/>
            <a:ext cx="7314120" cy="2795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2" dur="indefinite" restart="never" nodeType="tmRoot">
          <p:childTnLst>
            <p:seq>
              <p:cTn id="5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MOT17 vs MOT19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81" name="CustomShape 2"/>
          <p:cNvSpPr/>
          <p:nvPr/>
        </p:nvSpPr>
        <p:spPr>
          <a:xfrm>
            <a:off x="1188720" y="1828800"/>
            <a:ext cx="9423360" cy="34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Less scale variations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More crowded ~150p/f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Better detection boxes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25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pic>
        <p:nvPicPr>
          <p:cNvPr id="282" name="图片 372" descr=""/>
          <p:cNvPicPr/>
          <p:nvPr/>
        </p:nvPicPr>
        <p:blipFill>
          <a:blip r:embed="rId1"/>
          <a:stretch/>
        </p:blipFill>
        <p:spPr>
          <a:xfrm>
            <a:off x="6035400" y="1920240"/>
            <a:ext cx="5485320" cy="2513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4" dur="indefinite" restart="never" nodeType="tmRoot">
          <p:childTnLst>
            <p:seq>
              <p:cTn id="5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3" name="图片占位符 7" descr=""/>
          <p:cNvPicPr/>
          <p:nvPr/>
        </p:nvPicPr>
        <p:blipFill>
          <a:blip r:embed="rId1"/>
          <a:srcRect l="0" t="16502" r="0" b="16502"/>
          <a:stretch/>
        </p:blipFill>
        <p:spPr>
          <a:xfrm>
            <a:off x="0" y="0"/>
            <a:ext cx="6812280" cy="6857280"/>
          </a:xfrm>
          <a:prstGeom prst="rect">
            <a:avLst/>
          </a:prstGeom>
          <a:ln>
            <a:noFill/>
          </a:ln>
        </p:spPr>
      </p:pic>
      <p:sp>
        <p:nvSpPr>
          <p:cNvPr id="284" name="CustomShape 1"/>
          <p:cNvSpPr/>
          <p:nvPr/>
        </p:nvSpPr>
        <p:spPr>
          <a:xfrm>
            <a:off x="0" y="2666880"/>
            <a:ext cx="6501600" cy="148536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"/>
          <p:cNvSpPr/>
          <p:nvPr/>
        </p:nvSpPr>
        <p:spPr>
          <a:xfrm flipH="1" rot="16200000">
            <a:off x="5200920" y="-132480"/>
            <a:ext cx="6857280" cy="7123320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6" name="CustomShape 3"/>
          <p:cNvSpPr/>
          <p:nvPr/>
        </p:nvSpPr>
        <p:spPr>
          <a:xfrm>
            <a:off x="6977520" y="-1518840"/>
            <a:ext cx="4042440" cy="92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00" spc="-1" strike="noStrike">
                <a:solidFill>
                  <a:srgbClr val="004f8a"/>
                </a:solidFill>
                <a:latin typeface="Calibri"/>
                <a:ea typeface="微軟正黑體"/>
              </a:rPr>
              <a:t>3</a:t>
            </a:r>
            <a:endParaRPr b="0" lang="en-US" sz="60000" spc="-1" strike="noStrike">
              <a:latin typeface="Arial"/>
            </a:endParaRPr>
          </a:p>
        </p:txBody>
      </p:sp>
      <p:sp>
        <p:nvSpPr>
          <p:cNvPr id="287" name="Line 4"/>
          <p:cNvSpPr/>
          <p:nvPr/>
        </p:nvSpPr>
        <p:spPr>
          <a:xfrm>
            <a:off x="0" y="2777040"/>
            <a:ext cx="5892480" cy="360"/>
          </a:xfrm>
          <a:prstGeom prst="line">
            <a:avLst/>
          </a:prstGeom>
          <a:ln>
            <a:solidFill>
              <a:srgbClr val="5597d3"/>
            </a:solidFill>
            <a:custDash>
              <a:ds d="900000" sp="6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8" name="Line 5"/>
          <p:cNvSpPr/>
          <p:nvPr/>
        </p:nvSpPr>
        <p:spPr>
          <a:xfrm>
            <a:off x="0" y="4025880"/>
            <a:ext cx="5689440" cy="360"/>
          </a:xfrm>
          <a:prstGeom prst="line">
            <a:avLst/>
          </a:prstGeom>
          <a:ln>
            <a:solidFill>
              <a:srgbClr val="5597d3"/>
            </a:solidFill>
            <a:custDash>
              <a:ds d="900000" sp="6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9" name="CustomShape 6"/>
          <p:cNvSpPr/>
          <p:nvPr/>
        </p:nvSpPr>
        <p:spPr>
          <a:xfrm>
            <a:off x="0" y="2576880"/>
            <a:ext cx="5569200" cy="17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Proposed Method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56" dur="indefinite" restart="never" nodeType="tmRoot">
          <p:childTnLst>
            <p:seq>
              <p:cTn id="5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CustomShape 1"/>
          <p:cNvSpPr/>
          <p:nvPr/>
        </p:nvSpPr>
        <p:spPr>
          <a:xfrm>
            <a:off x="0" y="5128560"/>
            <a:ext cx="12190680" cy="1658160"/>
          </a:xfrm>
          <a:prstGeom prst="rect">
            <a:avLst/>
          </a:prstGeom>
          <a:solidFill>
            <a:schemeClr val="accent1">
              <a:lumMod val="75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1" name="CustomShape 2"/>
          <p:cNvSpPr/>
          <p:nvPr/>
        </p:nvSpPr>
        <p:spPr>
          <a:xfrm>
            <a:off x="1095840" y="72000"/>
            <a:ext cx="10256400" cy="91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Analyze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92" name="CustomShape 3"/>
          <p:cNvSpPr/>
          <p:nvPr/>
        </p:nvSpPr>
        <p:spPr>
          <a:xfrm>
            <a:off x="1054080" y="731520"/>
            <a:ext cx="712836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3" name="CustomShape 4"/>
          <p:cNvSpPr/>
          <p:nvPr/>
        </p:nvSpPr>
        <p:spPr>
          <a:xfrm>
            <a:off x="2834640" y="2194560"/>
            <a:ext cx="6590520" cy="51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微软雅黑"/>
              </a:rPr>
              <a:t>Why high-proformance but so slow on MOT19?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4" name="CustomShape 5"/>
          <p:cNvSpPr/>
          <p:nvPr/>
        </p:nvSpPr>
        <p:spPr>
          <a:xfrm>
            <a:off x="2910240" y="3772080"/>
            <a:ext cx="3814560" cy="52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0" rIns="0" tIns="0" bIns="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微软雅黑"/>
                <a:ea typeface="DejaVu Sans"/>
              </a:rPr>
              <a:t>SOT is important but time-consuming!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5" name="CustomShape 6"/>
          <p:cNvSpPr/>
          <p:nvPr/>
        </p:nvSpPr>
        <p:spPr>
          <a:xfrm>
            <a:off x="839880" y="5840640"/>
            <a:ext cx="1051272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这里可以写清楚案例可以表达的理论，名称、概念、基本要素等等信息都可以写在这里。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296" name="CustomShape 7"/>
          <p:cNvSpPr/>
          <p:nvPr/>
        </p:nvSpPr>
        <p:spPr>
          <a:xfrm>
            <a:off x="846000" y="5358240"/>
            <a:ext cx="109440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4f8a"/>
                </a:solidFill>
                <a:latin typeface="微软雅黑"/>
                <a:ea typeface="微软雅黑"/>
              </a:rPr>
              <a:t>理论对接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7" name="CustomShape 8"/>
          <p:cNvSpPr/>
          <p:nvPr/>
        </p:nvSpPr>
        <p:spPr>
          <a:xfrm rot="5400000">
            <a:off x="1584360" y="2093760"/>
            <a:ext cx="898560" cy="77436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8" name="CustomShape 9"/>
          <p:cNvSpPr/>
          <p:nvPr/>
        </p:nvSpPr>
        <p:spPr>
          <a:xfrm rot="5400000">
            <a:off x="1584360" y="3602520"/>
            <a:ext cx="898560" cy="77436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99" name="CustomShape 10"/>
          <p:cNvSpPr/>
          <p:nvPr/>
        </p:nvSpPr>
        <p:spPr>
          <a:xfrm>
            <a:off x="1743480" y="2097000"/>
            <a:ext cx="17820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微軟正黑體"/>
              </a:rPr>
              <a:t>Q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0" name="CustomShape 11"/>
          <p:cNvSpPr/>
          <p:nvPr/>
        </p:nvSpPr>
        <p:spPr>
          <a:xfrm>
            <a:off x="1753920" y="3605760"/>
            <a:ext cx="17820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微軟正黑體"/>
              </a:rPr>
              <a:t>A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58" dur="indefinite" restart="never" nodeType="tmRoot">
          <p:childTnLst>
            <p:seq>
              <p:cTn id="5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CustomShape 1"/>
          <p:cNvSpPr/>
          <p:nvPr/>
        </p:nvSpPr>
        <p:spPr>
          <a:xfrm>
            <a:off x="4389120" y="1280160"/>
            <a:ext cx="3290760" cy="4296600"/>
          </a:xfrm>
          <a:prstGeom prst="flowChartProcess">
            <a:avLst/>
          </a:prstGeom>
          <a:solidFill>
            <a:srgbClr val="adc5e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2" name="CustomShape 2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Pipeline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03" name="CustomShape 3"/>
          <p:cNvSpPr/>
          <p:nvPr/>
        </p:nvSpPr>
        <p:spPr>
          <a:xfrm>
            <a:off x="4657320" y="1463040"/>
            <a:ext cx="3479760" cy="34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SOT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KM algorithm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NMS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pedes_score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ReID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Lost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25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  <p:sp>
        <p:nvSpPr>
          <p:cNvPr id="304" name="CustomShape 4"/>
          <p:cNvSpPr/>
          <p:nvPr/>
        </p:nvSpPr>
        <p:spPr>
          <a:xfrm>
            <a:off x="1005840" y="2576880"/>
            <a:ext cx="1919160" cy="1279080"/>
          </a:xfrm>
          <a:prstGeom prst="flowChartAlternateProcess">
            <a:avLst/>
          </a:prstGeom>
          <a:solidFill>
            <a:srgbClr val="adc5e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Image&amp;</a:t>
            </a:r>
            <a:endParaRPr b="0" lang="en-US" sz="2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Detections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5" name="CustomShape 5"/>
          <p:cNvSpPr/>
          <p:nvPr/>
        </p:nvSpPr>
        <p:spPr>
          <a:xfrm>
            <a:off x="1495800" y="2089800"/>
            <a:ext cx="97200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6" name="CustomShape 6"/>
          <p:cNvSpPr/>
          <p:nvPr/>
        </p:nvSpPr>
        <p:spPr>
          <a:xfrm>
            <a:off x="9052560" y="2632320"/>
            <a:ext cx="1919160" cy="1279080"/>
          </a:xfrm>
          <a:prstGeom prst="flowChartAlternateProcess">
            <a:avLst/>
          </a:prstGeom>
          <a:solidFill>
            <a:srgbClr val="adc5e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Trajectory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7" name="CustomShape 7"/>
          <p:cNvSpPr/>
          <p:nvPr/>
        </p:nvSpPr>
        <p:spPr>
          <a:xfrm>
            <a:off x="9326880" y="2145240"/>
            <a:ext cx="13705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8" name="CustomShape 8"/>
          <p:cNvSpPr/>
          <p:nvPr/>
        </p:nvSpPr>
        <p:spPr>
          <a:xfrm>
            <a:off x="3108960" y="3108960"/>
            <a:ext cx="1096200" cy="27324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190"/>
                </a:moveTo>
                <a:lnTo>
                  <a:pt x="2286" y="190"/>
                </a:ln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2286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adc5e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9"/>
          <p:cNvSpPr/>
          <p:nvPr/>
        </p:nvSpPr>
        <p:spPr>
          <a:xfrm>
            <a:off x="7863840" y="3200400"/>
            <a:ext cx="1096200" cy="27324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190"/>
                </a:moveTo>
                <a:lnTo>
                  <a:pt x="2286" y="190"/>
                </a:ln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2286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adc5e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60" dur="indefinite" restart="never" nodeType="tmRoot">
          <p:childTnLst>
            <p:seq>
              <p:cTn id="6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Pipeline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11" name="CustomShape 2"/>
          <p:cNvSpPr/>
          <p:nvPr/>
        </p:nvSpPr>
        <p:spPr>
          <a:xfrm>
            <a:off x="1274040" y="914400"/>
            <a:ext cx="9423360" cy="34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12" name="图片 402" descr=""/>
          <p:cNvPicPr/>
          <p:nvPr/>
        </p:nvPicPr>
        <p:blipFill>
          <a:blip r:embed="rId1"/>
          <a:stretch/>
        </p:blipFill>
        <p:spPr>
          <a:xfrm>
            <a:off x="3263400" y="151200"/>
            <a:ext cx="6153840" cy="652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2" dur="indefinite" restart="never" nodeType="tmRoot">
          <p:childTnLst>
            <p:seq>
              <p:cTn id="6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Pipeline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14" name="图片 404" descr=""/>
          <p:cNvPicPr/>
          <p:nvPr/>
        </p:nvPicPr>
        <p:blipFill>
          <a:blip r:embed="rId1"/>
          <a:stretch/>
        </p:blipFill>
        <p:spPr>
          <a:xfrm>
            <a:off x="7318080" y="786960"/>
            <a:ext cx="3930840" cy="5583960"/>
          </a:xfrm>
          <a:prstGeom prst="rect">
            <a:avLst/>
          </a:prstGeom>
          <a:ln>
            <a:noFill/>
          </a:ln>
        </p:spPr>
      </p:pic>
      <p:sp>
        <p:nvSpPr>
          <p:cNvPr id="315" name="CustomShape 2"/>
          <p:cNvSpPr/>
          <p:nvPr/>
        </p:nvSpPr>
        <p:spPr>
          <a:xfrm>
            <a:off x="1554120" y="1507680"/>
            <a:ext cx="4042440" cy="34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score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Position constrains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SOT &amp; score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 = ReID(Det+SOT)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KM(D1,D2)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25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  <a:p>
            <a:pPr>
              <a:lnSpc>
                <a:spcPct val="125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64" dur="indefinite" restart="never" nodeType="tmRoot">
          <p:childTnLst>
            <p:seq>
              <p:cTn id="6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1096200" y="49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Outline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19" name="CustomShape 2"/>
          <p:cNvSpPr/>
          <p:nvPr/>
        </p:nvSpPr>
        <p:spPr>
          <a:xfrm>
            <a:off x="1692000" y="2035800"/>
            <a:ext cx="547920" cy="516960"/>
          </a:xfrm>
          <a:custGeom>
            <a:avLst/>
            <a:gdLst/>
            <a:ahLst/>
            <a:rect l="l" t="t" r="r" b="b"/>
            <a:pathLst>
              <a:path w="1525" h="1439">
                <a:moveTo>
                  <a:pt x="0" y="719"/>
                </a:moveTo>
                <a:lnTo>
                  <a:pt x="627" y="592"/>
                </a:lnTo>
                <a:lnTo>
                  <a:pt x="762" y="0"/>
                </a:lnTo>
                <a:lnTo>
                  <a:pt x="896" y="592"/>
                </a:lnTo>
                <a:lnTo>
                  <a:pt x="1524" y="719"/>
                </a:lnTo>
                <a:lnTo>
                  <a:pt x="896" y="845"/>
                </a:lnTo>
                <a:lnTo>
                  <a:pt x="762" y="1438"/>
                </a:lnTo>
                <a:lnTo>
                  <a:pt x="627" y="845"/>
                </a:lnTo>
                <a:lnTo>
                  <a:pt x="0" y="71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0" name="CustomShape 3"/>
          <p:cNvSpPr/>
          <p:nvPr/>
        </p:nvSpPr>
        <p:spPr>
          <a:xfrm>
            <a:off x="1692360" y="2790360"/>
            <a:ext cx="547920" cy="516960"/>
          </a:xfrm>
          <a:custGeom>
            <a:avLst/>
            <a:gdLst/>
            <a:ahLst/>
            <a:rect l="l" t="t" r="r" b="b"/>
            <a:pathLst>
              <a:path w="1525" h="1439">
                <a:moveTo>
                  <a:pt x="0" y="719"/>
                </a:moveTo>
                <a:lnTo>
                  <a:pt x="627" y="592"/>
                </a:lnTo>
                <a:lnTo>
                  <a:pt x="762" y="0"/>
                </a:lnTo>
                <a:lnTo>
                  <a:pt x="896" y="592"/>
                </a:lnTo>
                <a:lnTo>
                  <a:pt x="1524" y="719"/>
                </a:lnTo>
                <a:lnTo>
                  <a:pt x="896" y="845"/>
                </a:lnTo>
                <a:lnTo>
                  <a:pt x="762" y="1438"/>
                </a:lnTo>
                <a:lnTo>
                  <a:pt x="627" y="845"/>
                </a:lnTo>
                <a:lnTo>
                  <a:pt x="0" y="71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4"/>
          <p:cNvSpPr/>
          <p:nvPr/>
        </p:nvSpPr>
        <p:spPr>
          <a:xfrm>
            <a:off x="1692360" y="3511800"/>
            <a:ext cx="547920" cy="516960"/>
          </a:xfrm>
          <a:custGeom>
            <a:avLst/>
            <a:gdLst/>
            <a:ahLst/>
            <a:rect l="l" t="t" r="r" b="b"/>
            <a:pathLst>
              <a:path w="1525" h="1439">
                <a:moveTo>
                  <a:pt x="0" y="719"/>
                </a:moveTo>
                <a:lnTo>
                  <a:pt x="627" y="592"/>
                </a:lnTo>
                <a:lnTo>
                  <a:pt x="762" y="0"/>
                </a:lnTo>
                <a:lnTo>
                  <a:pt x="896" y="592"/>
                </a:lnTo>
                <a:lnTo>
                  <a:pt x="1524" y="719"/>
                </a:lnTo>
                <a:lnTo>
                  <a:pt x="896" y="845"/>
                </a:lnTo>
                <a:lnTo>
                  <a:pt x="762" y="1438"/>
                </a:lnTo>
                <a:lnTo>
                  <a:pt x="627" y="845"/>
                </a:lnTo>
                <a:lnTo>
                  <a:pt x="0" y="71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2" name="CustomShape 5"/>
          <p:cNvSpPr/>
          <p:nvPr/>
        </p:nvSpPr>
        <p:spPr>
          <a:xfrm>
            <a:off x="1692360" y="4257720"/>
            <a:ext cx="547920" cy="516960"/>
          </a:xfrm>
          <a:custGeom>
            <a:avLst/>
            <a:gdLst/>
            <a:ahLst/>
            <a:rect l="l" t="t" r="r" b="b"/>
            <a:pathLst>
              <a:path w="1525" h="1439">
                <a:moveTo>
                  <a:pt x="0" y="719"/>
                </a:moveTo>
                <a:lnTo>
                  <a:pt x="627" y="592"/>
                </a:lnTo>
                <a:lnTo>
                  <a:pt x="762" y="0"/>
                </a:lnTo>
                <a:lnTo>
                  <a:pt x="896" y="592"/>
                </a:lnTo>
                <a:lnTo>
                  <a:pt x="1524" y="719"/>
                </a:lnTo>
                <a:lnTo>
                  <a:pt x="896" y="845"/>
                </a:lnTo>
                <a:lnTo>
                  <a:pt x="762" y="1438"/>
                </a:lnTo>
                <a:lnTo>
                  <a:pt x="627" y="845"/>
                </a:lnTo>
                <a:lnTo>
                  <a:pt x="0" y="719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6"/>
          <p:cNvSpPr/>
          <p:nvPr/>
        </p:nvSpPr>
        <p:spPr>
          <a:xfrm>
            <a:off x="2423520" y="2080080"/>
            <a:ext cx="3885480" cy="280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Experiments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MOT17 vs MOT19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Proposed Method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Recruitment &amp; Schedule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24" name="CustomShape 7"/>
          <p:cNvSpPr/>
          <p:nvPr/>
        </p:nvSpPr>
        <p:spPr>
          <a:xfrm>
            <a:off x="1050840" y="731520"/>
            <a:ext cx="5166720" cy="32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Calibri"/>
                <a:ea typeface="微軟正黑體"/>
              </a:rPr>
              <a:t>Statement of the logical architecture and main points 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SiamFC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17" name="图片 407" descr=""/>
          <p:cNvPicPr/>
          <p:nvPr/>
        </p:nvPicPr>
        <p:blipFill>
          <a:blip r:embed="rId1"/>
          <a:stretch/>
        </p:blipFill>
        <p:spPr>
          <a:xfrm>
            <a:off x="2834640" y="4663440"/>
            <a:ext cx="5989320" cy="2056680"/>
          </a:xfrm>
          <a:prstGeom prst="rect">
            <a:avLst/>
          </a:prstGeom>
          <a:ln>
            <a:noFill/>
          </a:ln>
        </p:spPr>
      </p:pic>
      <p:pic>
        <p:nvPicPr>
          <p:cNvPr id="318" name="图片 408" descr=""/>
          <p:cNvPicPr/>
          <p:nvPr/>
        </p:nvPicPr>
        <p:blipFill>
          <a:blip r:embed="rId2"/>
          <a:stretch/>
        </p:blipFill>
        <p:spPr>
          <a:xfrm>
            <a:off x="2200680" y="990000"/>
            <a:ext cx="7125120" cy="338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6" dur="indefinite" restart="never" nodeType="tmRoot">
          <p:childTnLst>
            <p:seq>
              <p:cTn id="6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SiamMOT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20" name="图片 410" descr=""/>
          <p:cNvPicPr/>
          <p:nvPr/>
        </p:nvPicPr>
        <p:blipFill>
          <a:blip r:embed="rId1"/>
          <a:stretch/>
        </p:blipFill>
        <p:spPr>
          <a:xfrm>
            <a:off x="1488600" y="1026000"/>
            <a:ext cx="9427680" cy="5302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8" dur="indefinite" restart="never" nodeType="tmRoot">
          <p:childTnLst>
            <p:seq>
              <p:cTn id="6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SiamMOT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22" name="图片 412" descr=""/>
          <p:cNvPicPr/>
          <p:nvPr/>
        </p:nvPicPr>
        <p:blipFill>
          <a:blip r:embed="rId1"/>
          <a:stretch/>
        </p:blipFill>
        <p:spPr>
          <a:xfrm>
            <a:off x="6495840" y="3395880"/>
            <a:ext cx="4079160" cy="2550240"/>
          </a:xfrm>
          <a:prstGeom prst="rect">
            <a:avLst/>
          </a:prstGeom>
          <a:ln>
            <a:noFill/>
          </a:ln>
        </p:spPr>
      </p:pic>
      <p:pic>
        <p:nvPicPr>
          <p:cNvPr id="323" name="图片 413" descr=""/>
          <p:cNvPicPr/>
          <p:nvPr/>
        </p:nvPicPr>
        <p:blipFill>
          <a:blip r:embed="rId2"/>
          <a:stretch/>
        </p:blipFill>
        <p:spPr>
          <a:xfrm>
            <a:off x="6496200" y="1067040"/>
            <a:ext cx="4078800" cy="2549880"/>
          </a:xfrm>
          <a:prstGeom prst="rect">
            <a:avLst/>
          </a:prstGeom>
          <a:ln>
            <a:noFill/>
          </a:ln>
        </p:spPr>
      </p:pic>
      <p:pic>
        <p:nvPicPr>
          <p:cNvPr id="324" name="图片 414" descr=""/>
          <p:cNvPicPr/>
          <p:nvPr/>
        </p:nvPicPr>
        <p:blipFill>
          <a:blip r:embed="rId3"/>
          <a:stretch/>
        </p:blipFill>
        <p:spPr>
          <a:xfrm>
            <a:off x="1063440" y="3771360"/>
            <a:ext cx="4067280" cy="1812240"/>
          </a:xfrm>
          <a:prstGeom prst="rect">
            <a:avLst/>
          </a:prstGeom>
          <a:ln>
            <a:noFill/>
          </a:ln>
        </p:spPr>
      </p:pic>
      <p:pic>
        <p:nvPicPr>
          <p:cNvPr id="325" name="图片 415" descr=""/>
          <p:cNvPicPr/>
          <p:nvPr/>
        </p:nvPicPr>
        <p:blipFill>
          <a:blip r:embed="rId4"/>
          <a:stretch/>
        </p:blipFill>
        <p:spPr>
          <a:xfrm>
            <a:off x="1063440" y="1451520"/>
            <a:ext cx="4067280" cy="1812240"/>
          </a:xfrm>
          <a:prstGeom prst="rect">
            <a:avLst/>
          </a:prstGeom>
          <a:ln>
            <a:noFill/>
          </a:ln>
        </p:spPr>
      </p:pic>
      <p:pic>
        <p:nvPicPr>
          <p:cNvPr id="326" name="图片 416" descr=""/>
          <p:cNvPicPr/>
          <p:nvPr/>
        </p:nvPicPr>
        <p:blipFill>
          <a:blip r:embed="rId5"/>
          <a:stretch/>
        </p:blipFill>
        <p:spPr>
          <a:xfrm>
            <a:off x="5425920" y="2103120"/>
            <a:ext cx="973800" cy="730440"/>
          </a:xfrm>
          <a:prstGeom prst="rect">
            <a:avLst/>
          </a:prstGeom>
          <a:ln>
            <a:noFill/>
          </a:ln>
        </p:spPr>
      </p:pic>
      <p:pic>
        <p:nvPicPr>
          <p:cNvPr id="327" name="图片 417" descr=""/>
          <p:cNvPicPr/>
          <p:nvPr/>
        </p:nvPicPr>
        <p:blipFill>
          <a:blip r:embed="rId6"/>
          <a:stretch/>
        </p:blipFill>
        <p:spPr>
          <a:xfrm>
            <a:off x="5425920" y="4297680"/>
            <a:ext cx="973800" cy="730440"/>
          </a:xfrm>
          <a:prstGeom prst="rect">
            <a:avLst/>
          </a:prstGeom>
          <a:ln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2282400" y="3327840"/>
            <a:ext cx="227988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1920*1080*3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29" name="CustomShape 3"/>
          <p:cNvSpPr/>
          <p:nvPr/>
        </p:nvSpPr>
        <p:spPr>
          <a:xfrm>
            <a:off x="7827840" y="3359880"/>
            <a:ext cx="227988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465*255*32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0" name="CustomShape 4"/>
          <p:cNvSpPr/>
          <p:nvPr/>
        </p:nvSpPr>
        <p:spPr>
          <a:xfrm>
            <a:off x="2286000" y="5648760"/>
            <a:ext cx="227988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1920*1080*3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1" name="CustomShape 5"/>
          <p:cNvSpPr/>
          <p:nvPr/>
        </p:nvSpPr>
        <p:spPr>
          <a:xfrm>
            <a:off x="7831440" y="5680800"/>
            <a:ext cx="227988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465*255*32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70" dur="indefinite" restart="never" nodeType="tmRoot">
          <p:childTnLst>
            <p:seq>
              <p:cTn id="7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SiamMOT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33" name="图片 423" descr=""/>
          <p:cNvPicPr/>
          <p:nvPr/>
        </p:nvPicPr>
        <p:blipFill>
          <a:blip r:embed="rId1"/>
          <a:stretch/>
        </p:blipFill>
        <p:spPr>
          <a:xfrm>
            <a:off x="674640" y="3334680"/>
            <a:ext cx="4079160" cy="2550240"/>
          </a:xfrm>
          <a:prstGeom prst="rect">
            <a:avLst/>
          </a:prstGeom>
          <a:ln>
            <a:noFill/>
          </a:ln>
        </p:spPr>
      </p:pic>
      <p:pic>
        <p:nvPicPr>
          <p:cNvPr id="334" name="图片 424" descr=""/>
          <p:cNvPicPr/>
          <p:nvPr/>
        </p:nvPicPr>
        <p:blipFill>
          <a:blip r:embed="rId2"/>
          <a:stretch/>
        </p:blipFill>
        <p:spPr>
          <a:xfrm>
            <a:off x="675000" y="1005840"/>
            <a:ext cx="4078800" cy="2549880"/>
          </a:xfrm>
          <a:prstGeom prst="rect">
            <a:avLst/>
          </a:prstGeom>
          <a:ln>
            <a:noFill/>
          </a:ln>
        </p:spPr>
      </p:pic>
      <p:sp>
        <p:nvSpPr>
          <p:cNvPr id="335" name="CustomShape 2"/>
          <p:cNvSpPr/>
          <p:nvPr/>
        </p:nvSpPr>
        <p:spPr>
          <a:xfrm>
            <a:off x="2006640" y="3298680"/>
            <a:ext cx="227988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465*255*32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36" name="CustomShape 3"/>
          <p:cNvSpPr/>
          <p:nvPr/>
        </p:nvSpPr>
        <p:spPr>
          <a:xfrm>
            <a:off x="2010240" y="5619600"/>
            <a:ext cx="227988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465*255*32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7" name="图片 427" descr=""/>
          <p:cNvPicPr/>
          <p:nvPr/>
        </p:nvPicPr>
        <p:blipFill>
          <a:blip r:embed="rId3"/>
          <a:stretch/>
        </p:blipFill>
        <p:spPr>
          <a:xfrm>
            <a:off x="6115320" y="2103120"/>
            <a:ext cx="4692960" cy="3016440"/>
          </a:xfrm>
          <a:prstGeom prst="rect">
            <a:avLst/>
          </a:prstGeom>
          <a:ln>
            <a:noFill/>
          </a:ln>
        </p:spPr>
      </p:pic>
      <p:pic>
        <p:nvPicPr>
          <p:cNvPr id="338" name="图片 428" descr=""/>
          <p:cNvPicPr/>
          <p:nvPr/>
        </p:nvPicPr>
        <p:blipFill>
          <a:blip r:embed="rId4"/>
          <a:stretch/>
        </p:blipFill>
        <p:spPr>
          <a:xfrm>
            <a:off x="4863960" y="2768400"/>
            <a:ext cx="1170000" cy="1436760"/>
          </a:xfrm>
          <a:prstGeom prst="rect">
            <a:avLst/>
          </a:prstGeom>
          <a:ln>
            <a:noFill/>
          </a:ln>
        </p:spPr>
      </p:pic>
      <p:sp>
        <p:nvSpPr>
          <p:cNvPr id="339" name="CustomShape 4"/>
          <p:cNvSpPr/>
          <p:nvPr/>
        </p:nvSpPr>
        <p:spPr>
          <a:xfrm>
            <a:off x="7686000" y="4846320"/>
            <a:ext cx="2279880" cy="53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465*255*32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40" name="CustomShape 5"/>
          <p:cNvSpPr/>
          <p:nvPr/>
        </p:nvSpPr>
        <p:spPr>
          <a:xfrm>
            <a:off x="4829760" y="4910760"/>
            <a:ext cx="1279080" cy="607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np.roll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41" name="CustomShape 6"/>
          <p:cNvSpPr/>
          <p:nvPr/>
        </p:nvSpPr>
        <p:spPr>
          <a:xfrm>
            <a:off x="5303520" y="365760"/>
            <a:ext cx="6216840" cy="1736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由于物体位移，不能只在原位计算响应图。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对下一帧整帧进行循环位移，计算不同位移量时，框内响应值求和，取响应值最高的位移量即为物体位移。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72" dur="indefinite" restart="never" nodeType="tmRoot">
          <p:childTnLst>
            <p:seq>
              <p:cTn id="73" dur="indefinite" nodeType="mainSeq">
                <p:childTnLst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8" dur="5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9" dur="500" fill="hold"/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图片占位符 7" descr=""/>
          <p:cNvPicPr/>
          <p:nvPr/>
        </p:nvPicPr>
        <p:blipFill>
          <a:blip r:embed="rId1"/>
          <a:srcRect l="0" t="16502" r="0" b="16502"/>
          <a:stretch/>
        </p:blipFill>
        <p:spPr>
          <a:xfrm>
            <a:off x="0" y="0"/>
            <a:ext cx="6812280" cy="6857280"/>
          </a:xfrm>
          <a:prstGeom prst="rect">
            <a:avLst/>
          </a:prstGeom>
          <a:ln>
            <a:noFill/>
          </a:ln>
        </p:spPr>
      </p:pic>
      <p:sp>
        <p:nvSpPr>
          <p:cNvPr id="343" name="CustomShape 1"/>
          <p:cNvSpPr/>
          <p:nvPr/>
        </p:nvSpPr>
        <p:spPr>
          <a:xfrm>
            <a:off x="0" y="2666880"/>
            <a:ext cx="6501600" cy="148536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4" name="CustomShape 2"/>
          <p:cNvSpPr/>
          <p:nvPr/>
        </p:nvSpPr>
        <p:spPr>
          <a:xfrm flipH="1" rot="16200000">
            <a:off x="5200920" y="-132480"/>
            <a:ext cx="6857280" cy="7123320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5" name="CustomShape 3"/>
          <p:cNvSpPr/>
          <p:nvPr/>
        </p:nvSpPr>
        <p:spPr>
          <a:xfrm>
            <a:off x="6977520" y="-1518840"/>
            <a:ext cx="4042440" cy="92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00" spc="-1" strike="noStrike">
                <a:solidFill>
                  <a:srgbClr val="004f8a"/>
                </a:solidFill>
                <a:latin typeface="Calibri"/>
                <a:ea typeface="微軟正黑體"/>
              </a:rPr>
              <a:t>4</a:t>
            </a:r>
            <a:endParaRPr b="0" lang="en-US" sz="60000" spc="-1" strike="noStrike">
              <a:latin typeface="Arial"/>
            </a:endParaRPr>
          </a:p>
        </p:txBody>
      </p:sp>
      <p:sp>
        <p:nvSpPr>
          <p:cNvPr id="346" name="Line 4"/>
          <p:cNvSpPr/>
          <p:nvPr/>
        </p:nvSpPr>
        <p:spPr>
          <a:xfrm>
            <a:off x="0" y="2777040"/>
            <a:ext cx="5892480" cy="360"/>
          </a:xfrm>
          <a:prstGeom prst="line">
            <a:avLst/>
          </a:prstGeom>
          <a:ln>
            <a:solidFill>
              <a:srgbClr val="5597d3"/>
            </a:solidFill>
            <a:custDash>
              <a:ds d="900000" sp="6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7" name="Line 5"/>
          <p:cNvSpPr/>
          <p:nvPr/>
        </p:nvSpPr>
        <p:spPr>
          <a:xfrm>
            <a:off x="0" y="4025880"/>
            <a:ext cx="5689440" cy="360"/>
          </a:xfrm>
          <a:prstGeom prst="line">
            <a:avLst/>
          </a:prstGeom>
          <a:ln>
            <a:solidFill>
              <a:srgbClr val="5597d3"/>
            </a:solidFill>
            <a:custDash>
              <a:ds d="900000" sp="6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48" name="CustomShape 6"/>
          <p:cNvSpPr/>
          <p:nvPr/>
        </p:nvSpPr>
        <p:spPr>
          <a:xfrm>
            <a:off x="0" y="2576880"/>
            <a:ext cx="5569200" cy="17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Schedule &amp; Recurit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88" dur="indefinite" restart="never" nodeType="tmRoot">
          <p:childTnLst>
            <p:seq>
              <p:cTn id="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Schedule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350" name="Table 2"/>
          <p:cNvGraphicFramePr/>
          <p:nvPr/>
        </p:nvGraphicFramePr>
        <p:xfrm>
          <a:off x="1188360" y="1045080"/>
          <a:ext cx="10073520" cy="4281120"/>
        </p:xfrm>
        <a:graphic>
          <a:graphicData uri="http://schemas.openxmlformats.org/drawingml/2006/table">
            <a:tbl>
              <a:tblPr/>
              <a:tblGrid>
                <a:gridCol w="1683360"/>
                <a:gridCol w="6433200"/>
                <a:gridCol w="1957320"/>
              </a:tblGrid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Time Nodes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Duration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3571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20190220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初步决定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方向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71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20190228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整理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综述，做组会报告。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week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71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20190304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立下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Flag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，在九月的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AAAI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发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。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week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71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20190320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完成前期理论储备，开始动手实验。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weeks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71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20190403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第一阶段实验，尝试统一框架，失败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weeks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6224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20190417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第二阶段实验，从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ReID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入手，先完成简单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框架，基本完成目标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weeks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71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20190428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写文章总结，同时完善自己的知识结构。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weeks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571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20190508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第三阶段实验，目标使自己的代码基本达到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18SOTA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水准。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weeks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5712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20190522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第四阶段实验，</a:t>
                      </a: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SiamMOT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weeks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……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months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34776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20190905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AAAI 2020 Deadline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90" dur="indefinite" restart="never" nodeType="tmRoot">
          <p:childTnLst>
            <p:seq>
              <p:cTn id="9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Recruitment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352" name="CustomShape 2"/>
          <p:cNvSpPr/>
          <p:nvPr/>
        </p:nvSpPr>
        <p:spPr>
          <a:xfrm>
            <a:off x="1351440" y="1636560"/>
            <a:ext cx="9423360" cy="34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跑代码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on MOT19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图结构（帧内）</a:t>
            </a:r>
            <a:endParaRPr b="0" lang="en-US" sz="2800" spc="-1" strike="noStrike">
              <a:latin typeface="Arial"/>
            </a:endParaRPr>
          </a:p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使用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NLP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方法预测行人轨迹（帧间）</a:t>
            </a:r>
            <a:endParaRPr b="0" lang="en-US" sz="2800" spc="-1" strike="noStrike">
              <a:latin typeface="Arial"/>
            </a:endParaRPr>
          </a:p>
          <a:p>
            <a:pPr>
              <a:lnSpc>
                <a:spcPct val="125000"/>
              </a:lnSpc>
              <a:spcBef>
                <a:spcPts val="1001"/>
              </a:spcBef>
            </a:pP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92" dur="indefinite" restart="never" nodeType="tmRoot">
          <p:childTnLst>
            <p:seq>
              <p:cTn id="9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How to Build a Graph?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4" name="图片 444" descr=""/>
          <p:cNvPicPr/>
          <p:nvPr/>
        </p:nvPicPr>
        <p:blipFill>
          <a:blip r:embed="rId1"/>
          <a:stretch/>
        </p:blipFill>
        <p:spPr>
          <a:xfrm>
            <a:off x="1150560" y="914400"/>
            <a:ext cx="10004040" cy="562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4" dur="indefinite" restart="never" nodeType="tmRoot">
          <p:childTnLst>
            <p:seq>
              <p:cTn id="9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How to Build a Graph?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6" name="图片 446" descr=""/>
          <p:cNvPicPr/>
          <p:nvPr/>
        </p:nvPicPr>
        <p:blipFill>
          <a:blip r:embed="rId1"/>
          <a:stretch/>
        </p:blipFill>
        <p:spPr>
          <a:xfrm>
            <a:off x="1150560" y="918000"/>
            <a:ext cx="10004040" cy="5626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6" dur="indefinite" restart="never" nodeType="tmRoot">
          <p:childTnLst>
            <p:seq>
              <p:cTn id="9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How to Build a Graph?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58" name="图片 448" descr=""/>
          <p:cNvPicPr/>
          <p:nvPr/>
        </p:nvPicPr>
        <p:blipFill>
          <a:blip r:embed="rId1"/>
          <a:stretch/>
        </p:blipFill>
        <p:spPr>
          <a:xfrm>
            <a:off x="1150560" y="915840"/>
            <a:ext cx="10004040" cy="561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8" dur="indefinite" restart="never" nodeType="tmRoot">
          <p:childTnLst>
            <p:seq>
              <p:cTn id="9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1096200" y="49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Brief Introduction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26" name="CustomShape 2"/>
          <p:cNvSpPr/>
          <p:nvPr/>
        </p:nvSpPr>
        <p:spPr>
          <a:xfrm>
            <a:off x="990720" y="2437920"/>
            <a:ext cx="1919160" cy="844560"/>
          </a:xfrm>
          <a:prstGeom prst="flowChartAlternateProcess">
            <a:avLst/>
          </a:prstGeom>
          <a:solidFill>
            <a:srgbClr val="adc5e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Images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1376640" y="1951560"/>
            <a:ext cx="972000" cy="486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9053280" y="2847600"/>
            <a:ext cx="1919160" cy="1279080"/>
          </a:xfrm>
          <a:prstGeom prst="flowChartAlternateProcess">
            <a:avLst/>
          </a:prstGeom>
          <a:solidFill>
            <a:srgbClr val="adc5e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Trajectory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9327600" y="2360520"/>
            <a:ext cx="1370520" cy="88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Output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3109680" y="3324240"/>
            <a:ext cx="1096200" cy="27324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190"/>
                </a:moveTo>
                <a:lnTo>
                  <a:pt x="2286" y="190"/>
                </a:ln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2286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adc5e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1" name="CustomShape 7"/>
          <p:cNvSpPr/>
          <p:nvPr/>
        </p:nvSpPr>
        <p:spPr>
          <a:xfrm>
            <a:off x="7864560" y="3415680"/>
            <a:ext cx="1096200" cy="273240"/>
          </a:xfrm>
          <a:custGeom>
            <a:avLst/>
            <a:gdLst/>
            <a:ahLst/>
            <a:rect l="l" t="t" r="r" b="b"/>
            <a:pathLst>
              <a:path w="3050" h="764">
                <a:moveTo>
                  <a:pt x="0" y="190"/>
                </a:moveTo>
                <a:lnTo>
                  <a:pt x="2286" y="190"/>
                </a:lnTo>
                <a:lnTo>
                  <a:pt x="2286" y="0"/>
                </a:lnTo>
                <a:lnTo>
                  <a:pt x="3049" y="381"/>
                </a:lnTo>
                <a:lnTo>
                  <a:pt x="2286" y="763"/>
                </a:lnTo>
                <a:lnTo>
                  <a:pt x="2286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adc5e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2" name="CustomShape 8"/>
          <p:cNvSpPr/>
          <p:nvPr/>
        </p:nvSpPr>
        <p:spPr>
          <a:xfrm>
            <a:off x="4374000" y="2475360"/>
            <a:ext cx="3290760" cy="1919520"/>
          </a:xfrm>
          <a:prstGeom prst="flowChartProcess">
            <a:avLst/>
          </a:prstGeom>
          <a:solidFill>
            <a:srgbClr val="adc5e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233" name="CustomShape 9"/>
          <p:cNvSpPr/>
          <p:nvPr/>
        </p:nvSpPr>
        <p:spPr>
          <a:xfrm>
            <a:off x="5049000" y="3143520"/>
            <a:ext cx="2011320" cy="49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MOT method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34" name="CustomShape 10"/>
          <p:cNvSpPr/>
          <p:nvPr/>
        </p:nvSpPr>
        <p:spPr>
          <a:xfrm>
            <a:off x="990720" y="3487320"/>
            <a:ext cx="1919160" cy="907560"/>
          </a:xfrm>
          <a:prstGeom prst="flowChartAlternateProcess">
            <a:avLst/>
          </a:prstGeom>
          <a:solidFill>
            <a:srgbClr val="adc5e7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Detections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How to Build a Graph?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60" name="图片 450" descr=""/>
          <p:cNvPicPr/>
          <p:nvPr/>
        </p:nvPicPr>
        <p:blipFill>
          <a:blip r:embed="rId1"/>
          <a:stretch/>
        </p:blipFill>
        <p:spPr>
          <a:xfrm>
            <a:off x="1148400" y="917280"/>
            <a:ext cx="10006200" cy="5628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0" dur="indefinite" restart="never" nodeType="tmRoot">
          <p:childTnLst>
            <p:seq>
              <p:cTn id="10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CustomShape 1"/>
          <p:cNvSpPr/>
          <p:nvPr/>
        </p:nvSpPr>
        <p:spPr>
          <a:xfrm>
            <a:off x="4338000" y="1629000"/>
            <a:ext cx="3589200" cy="3589200"/>
          </a:xfrm>
          <a:prstGeom prst="ellipse">
            <a:avLst/>
          </a:prstGeom>
          <a:solidFill>
            <a:srgbClr val="0171c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62" name="CustomShape 2"/>
          <p:cNvSpPr/>
          <p:nvPr/>
        </p:nvSpPr>
        <p:spPr>
          <a:xfrm>
            <a:off x="4535280" y="2828880"/>
            <a:ext cx="3193920" cy="1177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alibri"/>
                <a:ea typeface="微軟正黑體"/>
              </a:rPr>
              <a:t>THANKS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363" name="Line 3"/>
          <p:cNvSpPr/>
          <p:nvPr/>
        </p:nvSpPr>
        <p:spPr>
          <a:xfrm>
            <a:off x="4697640" y="2828520"/>
            <a:ext cx="2880000" cy="36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4" name="Line 4"/>
          <p:cNvSpPr/>
          <p:nvPr/>
        </p:nvSpPr>
        <p:spPr>
          <a:xfrm>
            <a:off x="4697640" y="4029120"/>
            <a:ext cx="2880000" cy="36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65" name="CustomShape 5"/>
          <p:cNvSpPr/>
          <p:nvPr/>
        </p:nvSpPr>
        <p:spPr>
          <a:xfrm>
            <a:off x="4435920" y="1743480"/>
            <a:ext cx="3392640" cy="3392640"/>
          </a:xfrm>
          <a:prstGeom prst="ellipse">
            <a:avLst/>
          </a:prstGeom>
          <a:noFill/>
          <a:ln cap="rnd" w="12600">
            <a:solidFill>
              <a:srgbClr val="ffffff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02" dur="indefinite" restart="never" nodeType="tmRoot">
          <p:childTnLst>
            <p:seq>
              <p:cTn id="1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1096200" y="49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Brief Introduction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图片占位符 7" descr=""/>
          <p:cNvPicPr/>
          <p:nvPr/>
        </p:nvPicPr>
        <p:blipFill>
          <a:blip r:embed="rId1"/>
          <a:srcRect l="0" t="16502" r="0" b="16502"/>
          <a:stretch/>
        </p:blipFill>
        <p:spPr>
          <a:xfrm>
            <a:off x="0" y="0"/>
            <a:ext cx="6812280" cy="6857280"/>
          </a:xfrm>
          <a:prstGeom prst="rect">
            <a:avLst/>
          </a:prstGeom>
          <a:ln>
            <a:noFill/>
          </a:ln>
        </p:spPr>
      </p:pic>
      <p:sp>
        <p:nvSpPr>
          <p:cNvPr id="237" name="CustomShape 1"/>
          <p:cNvSpPr/>
          <p:nvPr/>
        </p:nvSpPr>
        <p:spPr>
          <a:xfrm>
            <a:off x="0" y="2666880"/>
            <a:ext cx="6501600" cy="148536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8" name="CustomShape 2"/>
          <p:cNvSpPr/>
          <p:nvPr/>
        </p:nvSpPr>
        <p:spPr>
          <a:xfrm flipH="1" rot="16200000">
            <a:off x="5200920" y="-132480"/>
            <a:ext cx="6857280" cy="7123320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9" name="CustomShape 3"/>
          <p:cNvSpPr/>
          <p:nvPr/>
        </p:nvSpPr>
        <p:spPr>
          <a:xfrm>
            <a:off x="6977520" y="-1518840"/>
            <a:ext cx="4042440" cy="92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00" spc="-1" strike="noStrike">
                <a:solidFill>
                  <a:srgbClr val="004f8a"/>
                </a:solidFill>
                <a:latin typeface="Calibri"/>
                <a:ea typeface="微軟正黑體"/>
              </a:rPr>
              <a:t>1</a:t>
            </a:r>
            <a:endParaRPr b="0" lang="en-US" sz="60000" spc="-1" strike="noStrike">
              <a:latin typeface="Arial"/>
            </a:endParaRPr>
          </a:p>
        </p:txBody>
      </p:sp>
      <p:sp>
        <p:nvSpPr>
          <p:cNvPr id="240" name="Line 4"/>
          <p:cNvSpPr/>
          <p:nvPr/>
        </p:nvSpPr>
        <p:spPr>
          <a:xfrm>
            <a:off x="0" y="2777040"/>
            <a:ext cx="5892480" cy="360"/>
          </a:xfrm>
          <a:prstGeom prst="line">
            <a:avLst/>
          </a:prstGeom>
          <a:ln>
            <a:solidFill>
              <a:srgbClr val="5597d3"/>
            </a:solidFill>
            <a:custDash>
              <a:ds d="900000" sp="6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1" name="Line 5"/>
          <p:cNvSpPr/>
          <p:nvPr/>
        </p:nvSpPr>
        <p:spPr>
          <a:xfrm>
            <a:off x="0" y="4025880"/>
            <a:ext cx="5689440" cy="360"/>
          </a:xfrm>
          <a:prstGeom prst="line">
            <a:avLst/>
          </a:prstGeom>
          <a:ln>
            <a:solidFill>
              <a:srgbClr val="5597d3"/>
            </a:solidFill>
            <a:custDash>
              <a:ds d="900000" sp="6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2" name="CustomShape 6"/>
          <p:cNvSpPr/>
          <p:nvPr/>
        </p:nvSpPr>
        <p:spPr>
          <a:xfrm>
            <a:off x="0" y="2576880"/>
            <a:ext cx="5569200" cy="17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Experiments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3" name="Table 1"/>
          <p:cNvGraphicFramePr/>
          <p:nvPr/>
        </p:nvGraphicFramePr>
        <p:xfrm>
          <a:off x="92160" y="3439440"/>
          <a:ext cx="11915280" cy="1629360"/>
        </p:xfrm>
        <a:graphic>
          <a:graphicData uri="http://schemas.openxmlformats.org/drawingml/2006/table">
            <a:tbl>
              <a:tblPr/>
              <a:tblGrid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40440"/>
              </a:tblGrid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MOT19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IDF1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Rcll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Prcn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FM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MOTAL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MOTDT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40.9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58.9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31.4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49.3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92.5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5.52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2274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1371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558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49310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628631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6478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17570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45.3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86.5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44.8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Ours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34.4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43.3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28.5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58.8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89.4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9.67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2274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588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1309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362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86353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510488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13228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17452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51.9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85.4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50.8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44" name="CustomShape 2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Experiments on MOT17/19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45" name="CustomShape 3"/>
          <p:cNvSpPr/>
          <p:nvPr/>
        </p:nvSpPr>
        <p:spPr>
          <a:xfrm>
            <a:off x="11065680" y="3999960"/>
            <a:ext cx="112752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ce181e"/>
                </a:solidFill>
                <a:latin typeface="Arial"/>
                <a:ea typeface="DejaVu Sans"/>
              </a:rPr>
              <a:t>~4fps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6" name="CustomShape 4"/>
          <p:cNvSpPr/>
          <p:nvPr/>
        </p:nvSpPr>
        <p:spPr>
          <a:xfrm>
            <a:off x="10761480" y="4739400"/>
            <a:ext cx="173628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ce181e"/>
                </a:solidFill>
                <a:latin typeface="Arial"/>
                <a:ea typeface="DejaVu Sans"/>
              </a:rPr>
              <a:t>~0.02fps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47" name="CustomShape 5"/>
          <p:cNvSpPr/>
          <p:nvPr/>
        </p:nvSpPr>
        <p:spPr>
          <a:xfrm>
            <a:off x="1212120" y="5599800"/>
            <a:ext cx="9478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MOTDT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可以代表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18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年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方法的最高水准，甚至在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年的开源方案里都是数一数二的。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为什么会在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MOT19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上远弱于我的方法？</a:t>
            </a:r>
            <a:endParaRPr b="0" lang="en-US" sz="1800" spc="-1" strike="noStrike">
              <a:latin typeface="Arial"/>
            </a:endParaRPr>
          </a:p>
        </p:txBody>
      </p:sp>
      <p:graphicFrame>
        <p:nvGraphicFramePr>
          <p:cNvPr id="248" name="Table 6"/>
          <p:cNvGraphicFramePr/>
          <p:nvPr/>
        </p:nvGraphicFramePr>
        <p:xfrm>
          <a:off x="92160" y="1345680"/>
          <a:ext cx="11915280" cy="1629360"/>
        </p:xfrm>
        <a:graphic>
          <a:graphicData uri="http://schemas.openxmlformats.org/drawingml/2006/table">
            <a:tbl>
              <a:tblPr/>
              <a:tblGrid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40440"/>
              </a:tblGrid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MOT17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IDF1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Rcll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Prcn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FM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MOTAL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MOTDT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55.8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77.9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43.5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53.5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96.0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0.48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1638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303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772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563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7600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156496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1452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3625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51.3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82.7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50.9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Ours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42.7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57.5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34.0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54.2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91.8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1.02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1638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342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729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525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16256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154156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5026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4594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49.4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8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82.3</a:t>
                      </a:r>
                      <a:endParaRPr b="0" lang="en-US" sz="18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47.9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49" name="CustomShape 7"/>
          <p:cNvSpPr/>
          <p:nvPr/>
        </p:nvSpPr>
        <p:spPr>
          <a:xfrm>
            <a:off x="10761480" y="2009880"/>
            <a:ext cx="1433880" cy="40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ce181e"/>
                </a:solidFill>
                <a:latin typeface="Arial"/>
                <a:ea typeface="DejaVu Sans"/>
              </a:rPr>
              <a:t>~20fps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50" name="CustomShape 8"/>
          <p:cNvSpPr/>
          <p:nvPr/>
        </p:nvSpPr>
        <p:spPr>
          <a:xfrm>
            <a:off x="10763280" y="2738880"/>
            <a:ext cx="1736280" cy="54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ce181e"/>
                </a:solidFill>
                <a:latin typeface="Arial"/>
                <a:ea typeface="DejaVu Sans"/>
              </a:rPr>
              <a:t>~0.6fps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7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5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0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3" dur="5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Experiments on MOT17</a:t>
            </a:r>
            <a:endParaRPr b="0" lang="en-US" sz="3600" spc="-1" strike="noStrike">
              <a:latin typeface="Arial"/>
            </a:endParaRPr>
          </a:p>
        </p:txBody>
      </p:sp>
      <p:graphicFrame>
        <p:nvGraphicFramePr>
          <p:cNvPr id="252" name="Table 2"/>
          <p:cNvGraphicFramePr/>
          <p:nvPr/>
        </p:nvGraphicFramePr>
        <p:xfrm>
          <a:off x="154440" y="2950920"/>
          <a:ext cx="11915280" cy="1629360"/>
        </p:xfrm>
        <a:graphic>
          <a:graphicData uri="http://schemas.openxmlformats.org/drawingml/2006/table">
            <a:tbl>
              <a:tblPr/>
              <a:tblGrid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40440"/>
              </a:tblGrid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FRCNN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IDF1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Rcll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Prcn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FM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MOTAL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MOTDT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55.5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79.0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42.7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51.8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95.7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0.49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546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267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184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2591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54169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442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1096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49.5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86.2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49.1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Ours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49.6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66.2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38.4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53.7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92.5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0.93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546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257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4923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52008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1385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1315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49.3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87.1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48.1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3" name="Table 3"/>
          <p:cNvGraphicFramePr/>
          <p:nvPr/>
        </p:nvGraphicFramePr>
        <p:xfrm>
          <a:off x="126720" y="4901760"/>
          <a:ext cx="11943000" cy="1629360"/>
        </p:xfrm>
        <a:graphic>
          <a:graphicData uri="http://schemas.openxmlformats.org/drawingml/2006/table">
            <a:tbl>
              <a:tblPr/>
              <a:tblGrid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27840"/>
                <a:gridCol w="642240"/>
              </a:tblGrid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SDP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IDF1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Rcll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Prcn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FM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MOTAL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MOTDT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61.1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78.4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50.1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62.2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97.3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0.36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546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136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260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150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1933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42489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622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1435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60.4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84.3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59.9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Ours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46.9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58.0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39.3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64.1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94.7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0.76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546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250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4053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40030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2352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2156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60.5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82.9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58.4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54" name="Table 4"/>
          <p:cNvGraphicFramePr/>
          <p:nvPr/>
        </p:nvGraphicFramePr>
        <p:xfrm>
          <a:off x="126720" y="1000080"/>
          <a:ext cx="11915280" cy="1629360"/>
        </p:xfrm>
        <a:graphic>
          <a:graphicData uri="http://schemas.openxmlformats.org/drawingml/2006/table">
            <a:tbl>
              <a:tblPr/>
              <a:tblGrid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26400"/>
                <a:gridCol w="640440"/>
              </a:tblGrid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DPM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IDF1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Rcll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Prcn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FAR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GT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PT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FN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IDs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FM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MOTAL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MOTP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MOTA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MOTDT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50.3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76.0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37.6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46.7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94.5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0.58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546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245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3076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59838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388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1094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44.0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77.0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43.6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543240"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Ours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31.9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47.0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24.2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44.9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87.4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1.37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546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71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222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239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7280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61848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1289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1123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38.4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en-US" sz="16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75.8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/>
                    <a:p>
                      <a:pPr>
                        <a:lnSpc>
                          <a:spcPct val="100000"/>
                        </a:lnSpc>
                      </a:pPr>
                      <a:r>
                        <a:rPr b="1" lang="en-US" sz="1600" spc="-1" strike="noStrike">
                          <a:solidFill>
                            <a:srgbClr val="ce181e"/>
                          </a:solidFill>
                          <a:latin typeface="Arial"/>
                          <a:ea typeface="DejaVu Sans"/>
                        </a:rPr>
                        <a:t>37.3</a:t>
                      </a:r>
                      <a:endParaRPr b="0" lang="en-US" sz="16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p:timing>
    <p:tnLst>
      <p:par>
        <p:cTn id="34" dur="indefinite" restart="never" nodeType="tmRoot">
          <p:childTnLst>
            <p:seq>
              <p:cTn id="3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1096200" y="85320"/>
            <a:ext cx="10247040" cy="903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Conclusion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1221480" y="1601640"/>
            <a:ext cx="8199360" cy="342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760">
              <a:lnSpc>
                <a:spcPct val="125000"/>
              </a:lnSpc>
              <a:spcBef>
                <a:spcPts val="1001"/>
              </a:spcBef>
              <a:buClr>
                <a:srgbClr val="4472c4"/>
              </a:buClr>
              <a:buFont typeface="Wingdings" charset="2"/>
              <a:buChar char=""/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MOT17</a:t>
            </a:r>
            <a:r>
              <a:rPr b="0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数据设置不够合理，引导大家走向了一个不是很好的方向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36" dur="indefinite" restart="never" nodeType="tmRoot">
          <p:childTnLst>
            <p:seq>
              <p:cTn id="3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图片占位符 7" descr=""/>
          <p:cNvPicPr/>
          <p:nvPr/>
        </p:nvPicPr>
        <p:blipFill>
          <a:blip r:embed="rId1"/>
          <a:srcRect l="0" t="16502" r="0" b="16502"/>
          <a:stretch/>
        </p:blipFill>
        <p:spPr>
          <a:xfrm>
            <a:off x="0" y="0"/>
            <a:ext cx="6812280" cy="6857280"/>
          </a:xfrm>
          <a:prstGeom prst="rect">
            <a:avLst/>
          </a:prstGeom>
          <a:ln>
            <a:noFill/>
          </a:ln>
        </p:spPr>
      </p:pic>
      <p:sp>
        <p:nvSpPr>
          <p:cNvPr id="258" name="CustomShape 1"/>
          <p:cNvSpPr/>
          <p:nvPr/>
        </p:nvSpPr>
        <p:spPr>
          <a:xfrm>
            <a:off x="0" y="2666880"/>
            <a:ext cx="6501600" cy="148536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9" name="CustomShape 2"/>
          <p:cNvSpPr/>
          <p:nvPr/>
        </p:nvSpPr>
        <p:spPr>
          <a:xfrm flipH="1" rot="16200000">
            <a:off x="5200920" y="-132480"/>
            <a:ext cx="6857280" cy="7123320"/>
          </a:xfrm>
          <a:prstGeom prst="flowChartManualInput">
            <a:avLst/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0" name="CustomShape 3"/>
          <p:cNvSpPr/>
          <p:nvPr/>
        </p:nvSpPr>
        <p:spPr>
          <a:xfrm>
            <a:off x="6977520" y="-1518840"/>
            <a:ext cx="4042440" cy="9234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00" spc="-1" strike="noStrike">
                <a:solidFill>
                  <a:srgbClr val="004f8a"/>
                </a:solidFill>
                <a:latin typeface="Calibri"/>
                <a:ea typeface="微軟正黑體"/>
              </a:rPr>
              <a:t>2</a:t>
            </a:r>
            <a:endParaRPr b="0" lang="en-US" sz="60000" spc="-1" strike="noStrike">
              <a:latin typeface="Arial"/>
            </a:endParaRPr>
          </a:p>
        </p:txBody>
      </p:sp>
      <p:sp>
        <p:nvSpPr>
          <p:cNvPr id="261" name="Line 4"/>
          <p:cNvSpPr/>
          <p:nvPr/>
        </p:nvSpPr>
        <p:spPr>
          <a:xfrm>
            <a:off x="0" y="2777040"/>
            <a:ext cx="5892480" cy="360"/>
          </a:xfrm>
          <a:prstGeom prst="line">
            <a:avLst/>
          </a:prstGeom>
          <a:ln>
            <a:solidFill>
              <a:srgbClr val="5597d3"/>
            </a:solidFill>
            <a:custDash>
              <a:ds d="900000" sp="6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2" name="Line 5"/>
          <p:cNvSpPr/>
          <p:nvPr/>
        </p:nvSpPr>
        <p:spPr>
          <a:xfrm>
            <a:off x="0" y="4025880"/>
            <a:ext cx="5689440" cy="360"/>
          </a:xfrm>
          <a:prstGeom prst="line">
            <a:avLst/>
          </a:prstGeom>
          <a:ln>
            <a:solidFill>
              <a:srgbClr val="5597d3"/>
            </a:solidFill>
            <a:custDash>
              <a:ds d="900000" sp="600000"/>
            </a:custDash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3" name="CustomShape 6"/>
          <p:cNvSpPr/>
          <p:nvPr/>
        </p:nvSpPr>
        <p:spPr>
          <a:xfrm>
            <a:off x="0" y="2576880"/>
            <a:ext cx="5569200" cy="179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9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微软雅黑"/>
                <a:ea typeface="微软雅黑"/>
              </a:rPr>
              <a:t>MOT17 &amp; MOT19</a:t>
            </a:r>
            <a:endParaRPr b="0" lang="en-US" sz="4400" spc="-1" strike="noStrike">
              <a:latin typeface="Arial"/>
            </a:endParaRPr>
          </a:p>
        </p:txBody>
      </p:sp>
    </p:spTree>
  </p:cSld>
  <p:timing>
    <p:tnLst>
      <p:par>
        <p:cTn id="38" dur="indefinite" restart="never" nodeType="tmRoot">
          <p:childTnLst>
            <p:seq>
              <p:cTn id="3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5790</TotalTime>
  <Application>LibreOffice/6.0.7.3$Linux_X86_64 LibreOffice_project/dc89aa7a9eabfd848af146d5086077aeed2ae4a5</Application>
  <Words>641</Words>
  <Paragraphs>406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2014-04-01T11:22:20Z</dcterms:created>
  <dc:creator>Ryan Lee</dc:creator>
  <dc:description/>
  <dc:language>en-US</dc:language>
  <cp:lastModifiedBy/>
  <dcterms:modified xsi:type="dcterms:W3CDTF">2019-05-22T15:10:36Z</dcterms:modified>
  <cp:revision>332</cp:revision>
  <dc:subject/>
  <dc:title>PowerPoint 演示文稿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1</vt:i4>
  </property>
  <property fmtid="{D5CDD505-2E9C-101B-9397-08002B2CF9AE}" pid="7" name="Notes">
    <vt:i4>0</vt:i4>
  </property>
  <property fmtid="{D5CDD505-2E9C-101B-9397-08002B2CF9AE}" pid="8" name="PresentationFormat">
    <vt:lpwstr>宽屏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31</vt:i4>
  </property>
</Properties>
</file>